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440" r:id="rId1"/>
  </p:sldMasterIdLst>
  <p:sldIdLst>
    <p:sldId id="256" r:id="rId2"/>
    <p:sldId id="260" r:id="rId3"/>
    <p:sldId id="265" r:id="rId4"/>
    <p:sldId id="262" r:id="rId5"/>
    <p:sldId id="289" r:id="rId6"/>
    <p:sldId id="287" r:id="rId7"/>
    <p:sldId id="276" r:id="rId8"/>
    <p:sldId id="258" r:id="rId9"/>
    <p:sldId id="266" r:id="rId10"/>
    <p:sldId id="264" r:id="rId11"/>
    <p:sldId id="277" r:id="rId12"/>
    <p:sldId id="292" r:id="rId13"/>
    <p:sldId id="285" r:id="rId14"/>
    <p:sldId id="286" r:id="rId15"/>
    <p:sldId id="300" r:id="rId16"/>
    <p:sldId id="298" r:id="rId17"/>
    <p:sldId id="290" r:id="rId18"/>
    <p:sldId id="291" r:id="rId19"/>
    <p:sldId id="288" r:id="rId20"/>
    <p:sldId id="296" r:id="rId21"/>
    <p:sldId id="278" r:id="rId22"/>
    <p:sldId id="273" r:id="rId23"/>
    <p:sldId id="274" r:id="rId24"/>
    <p:sldId id="275" r:id="rId25"/>
    <p:sldId id="271" r:id="rId26"/>
    <p:sldId id="272" r:id="rId27"/>
    <p:sldId id="284" r:id="rId28"/>
    <p:sldId id="293" r:id="rId29"/>
    <p:sldId id="297" r:id="rId30"/>
    <p:sldId id="280" r:id="rId31"/>
    <p:sldId id="281" r:id="rId32"/>
    <p:sldId id="294" r:id="rId33"/>
    <p:sldId id="299" r:id="rId34"/>
    <p:sldId id="295" r:id="rId35"/>
    <p:sldId id="263" r:id="rId36"/>
    <p:sldId id="261" r:id="rId37"/>
    <p:sldId id="268" r:id="rId38"/>
    <p:sldId id="269" r:id="rId39"/>
    <p:sldId id="270" r:id="rId40"/>
    <p:sldId id="267" r:id="rId41"/>
    <p:sldId id="283" r:id="rId42"/>
    <p:sldId id="282" r:id="rId4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5" d="100"/>
          <a:sy n="65" d="100"/>
        </p:scale>
        <p:origin x="-1440" y="-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C10D69A-1D40-4455-8EB2-AE8692E0593A}" type="doc">
      <dgm:prSet loTypeId="urn:microsoft.com/office/officeart/2008/layout/VerticalCurvedList" loCatId="list" qsTypeId="urn:microsoft.com/office/officeart/2005/8/quickstyle/simple1" qsCatId="simple" csTypeId="urn:microsoft.com/office/officeart/2005/8/colors/accent0_2" csCatId="mainScheme" phldr="1"/>
      <dgm:spPr/>
    </dgm:pt>
    <dgm:pt modelId="{964C590E-B791-4D30-A3E3-A0A65E7CBF9A}">
      <dgm:prSet phldrT="[Text]"/>
      <dgm:spPr/>
      <dgm:t>
        <a:bodyPr/>
        <a:lstStyle/>
        <a:p>
          <a:r>
            <a:rPr lang="en-US" dirty="0" err="1" smtClean="0"/>
            <a:t>IaaS</a:t>
          </a:r>
          <a:endParaRPr lang="en-GB" dirty="0"/>
        </a:p>
      </dgm:t>
    </dgm:pt>
    <dgm:pt modelId="{99E2DA43-0F24-46E7-B7C3-58FA0BA441EB}" type="parTrans" cxnId="{6E3EF732-46EC-4482-89CD-49DB043CE9BA}">
      <dgm:prSet/>
      <dgm:spPr/>
      <dgm:t>
        <a:bodyPr/>
        <a:lstStyle/>
        <a:p>
          <a:endParaRPr lang="en-GB"/>
        </a:p>
      </dgm:t>
    </dgm:pt>
    <dgm:pt modelId="{975B19DF-F739-4AC2-AE73-D16D2248409F}" type="sibTrans" cxnId="{6E3EF732-46EC-4482-89CD-49DB043CE9BA}">
      <dgm:prSet/>
      <dgm:spPr/>
      <dgm:t>
        <a:bodyPr/>
        <a:lstStyle/>
        <a:p>
          <a:endParaRPr lang="en-GB"/>
        </a:p>
      </dgm:t>
    </dgm:pt>
    <dgm:pt modelId="{60AACCFB-835D-4608-9729-BFAF6E62F5BB}">
      <dgm:prSet phldrT="[Text]"/>
      <dgm:spPr/>
      <dgm:t>
        <a:bodyPr/>
        <a:lstStyle/>
        <a:p>
          <a:r>
            <a:rPr lang="en-US" dirty="0" err="1" smtClean="0"/>
            <a:t>PaaS</a:t>
          </a:r>
          <a:endParaRPr lang="en-GB" dirty="0"/>
        </a:p>
      </dgm:t>
    </dgm:pt>
    <dgm:pt modelId="{8C27886B-52D3-4545-A981-36B1FA6344EA}" type="parTrans" cxnId="{C327BA56-8D1F-4B53-8D76-48015B6E5CF3}">
      <dgm:prSet/>
      <dgm:spPr/>
      <dgm:t>
        <a:bodyPr/>
        <a:lstStyle/>
        <a:p>
          <a:endParaRPr lang="en-GB"/>
        </a:p>
      </dgm:t>
    </dgm:pt>
    <dgm:pt modelId="{A9D5D790-CD9C-479D-8ED4-2AFAC8633388}" type="sibTrans" cxnId="{C327BA56-8D1F-4B53-8D76-48015B6E5CF3}">
      <dgm:prSet/>
      <dgm:spPr/>
      <dgm:t>
        <a:bodyPr/>
        <a:lstStyle/>
        <a:p>
          <a:endParaRPr lang="en-GB"/>
        </a:p>
      </dgm:t>
    </dgm:pt>
    <dgm:pt modelId="{3522E41D-7720-4B37-A03F-4FA4D60C4B77}">
      <dgm:prSet phldrT="[Text]"/>
      <dgm:spPr/>
      <dgm:t>
        <a:bodyPr/>
        <a:lstStyle/>
        <a:p>
          <a:r>
            <a:rPr lang="en-US" dirty="0" err="1" smtClean="0"/>
            <a:t>SaaS</a:t>
          </a:r>
          <a:endParaRPr lang="en-GB" dirty="0"/>
        </a:p>
      </dgm:t>
    </dgm:pt>
    <dgm:pt modelId="{67E94E44-A0E4-4E02-B1A7-FB08FD56F747}" type="parTrans" cxnId="{AF19FB93-1EBE-4794-852B-95DBBBDC55D5}">
      <dgm:prSet/>
      <dgm:spPr/>
      <dgm:t>
        <a:bodyPr/>
        <a:lstStyle/>
        <a:p>
          <a:endParaRPr lang="en-GB"/>
        </a:p>
      </dgm:t>
    </dgm:pt>
    <dgm:pt modelId="{1652B83B-D196-4117-8A78-0E74D96FE340}" type="sibTrans" cxnId="{AF19FB93-1EBE-4794-852B-95DBBBDC55D5}">
      <dgm:prSet/>
      <dgm:spPr/>
      <dgm:t>
        <a:bodyPr/>
        <a:lstStyle/>
        <a:p>
          <a:endParaRPr lang="en-GB"/>
        </a:p>
      </dgm:t>
    </dgm:pt>
    <dgm:pt modelId="{55AE859B-5CDC-42C6-8373-8AB579D0EF43}" type="pres">
      <dgm:prSet presAssocID="{7C10D69A-1D40-4455-8EB2-AE8692E0593A}" presName="Name0" presStyleCnt="0">
        <dgm:presLayoutVars>
          <dgm:chMax val="7"/>
          <dgm:chPref val="7"/>
          <dgm:dir/>
        </dgm:presLayoutVars>
      </dgm:prSet>
      <dgm:spPr/>
    </dgm:pt>
    <dgm:pt modelId="{706BA26B-C471-4AAD-A9A0-7BA801ED2AD6}" type="pres">
      <dgm:prSet presAssocID="{7C10D69A-1D40-4455-8EB2-AE8692E0593A}" presName="Name1" presStyleCnt="0"/>
      <dgm:spPr/>
    </dgm:pt>
    <dgm:pt modelId="{FEFDCA5F-EC96-45B5-B6E1-CB3DA8649ACD}" type="pres">
      <dgm:prSet presAssocID="{7C10D69A-1D40-4455-8EB2-AE8692E0593A}" presName="cycle" presStyleCnt="0"/>
      <dgm:spPr/>
    </dgm:pt>
    <dgm:pt modelId="{AD1D656D-2F05-4DED-97E2-49F06E943BC0}" type="pres">
      <dgm:prSet presAssocID="{7C10D69A-1D40-4455-8EB2-AE8692E0593A}" presName="srcNode" presStyleLbl="node1" presStyleIdx="0" presStyleCnt="3"/>
      <dgm:spPr/>
    </dgm:pt>
    <dgm:pt modelId="{DE67796E-B441-4A49-8D62-49B6D0404DE7}" type="pres">
      <dgm:prSet presAssocID="{7C10D69A-1D40-4455-8EB2-AE8692E0593A}" presName="conn" presStyleLbl="parChTrans1D2" presStyleIdx="0" presStyleCnt="1"/>
      <dgm:spPr/>
      <dgm:t>
        <a:bodyPr/>
        <a:lstStyle/>
        <a:p>
          <a:endParaRPr lang="en-GB"/>
        </a:p>
      </dgm:t>
    </dgm:pt>
    <dgm:pt modelId="{4780DC92-46E2-4233-BCCA-F4F6F1A14B41}" type="pres">
      <dgm:prSet presAssocID="{7C10D69A-1D40-4455-8EB2-AE8692E0593A}" presName="extraNode" presStyleLbl="node1" presStyleIdx="0" presStyleCnt="3"/>
      <dgm:spPr/>
    </dgm:pt>
    <dgm:pt modelId="{C0F781C0-8219-4843-9753-82FC88448F24}" type="pres">
      <dgm:prSet presAssocID="{7C10D69A-1D40-4455-8EB2-AE8692E0593A}" presName="dstNode" presStyleLbl="node1" presStyleIdx="0" presStyleCnt="3"/>
      <dgm:spPr/>
    </dgm:pt>
    <dgm:pt modelId="{5AD42B22-77B9-4DAE-A256-6FC9E4651544}" type="pres">
      <dgm:prSet presAssocID="{964C590E-B791-4D30-A3E3-A0A65E7CBF9A}" presName="text_1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70441893-9C26-4C4F-9294-215F0346FD8C}" type="pres">
      <dgm:prSet presAssocID="{964C590E-B791-4D30-A3E3-A0A65E7CBF9A}" presName="accent_1" presStyleCnt="0"/>
      <dgm:spPr/>
    </dgm:pt>
    <dgm:pt modelId="{0D707012-33F9-485C-B2B9-D7040EBDAB09}" type="pres">
      <dgm:prSet presAssocID="{964C590E-B791-4D30-A3E3-A0A65E7CBF9A}" presName="accentRepeatNode" presStyleLbl="solidFgAcc1" presStyleIdx="0" presStyleCnt="3"/>
      <dgm:spPr/>
    </dgm:pt>
    <dgm:pt modelId="{4F2B933A-5D1B-4B94-BE0A-AAB5CE542509}" type="pres">
      <dgm:prSet presAssocID="{60AACCFB-835D-4608-9729-BFAF6E62F5BB}" presName="text_2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6745C1E3-F1DB-4E40-8A2E-57B042A34A11}" type="pres">
      <dgm:prSet presAssocID="{60AACCFB-835D-4608-9729-BFAF6E62F5BB}" presName="accent_2" presStyleCnt="0"/>
      <dgm:spPr/>
    </dgm:pt>
    <dgm:pt modelId="{43830039-5760-416C-9695-357B3263D8BA}" type="pres">
      <dgm:prSet presAssocID="{60AACCFB-835D-4608-9729-BFAF6E62F5BB}" presName="accentRepeatNode" presStyleLbl="solidFgAcc1" presStyleIdx="1" presStyleCnt="3"/>
      <dgm:spPr/>
    </dgm:pt>
    <dgm:pt modelId="{7BC24017-5C3F-435E-A8E9-62741E45E6CC}" type="pres">
      <dgm:prSet presAssocID="{3522E41D-7720-4B37-A03F-4FA4D60C4B77}" presName="text_3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725070B8-F751-4EE1-8993-20700FC9303D}" type="pres">
      <dgm:prSet presAssocID="{3522E41D-7720-4B37-A03F-4FA4D60C4B77}" presName="accent_3" presStyleCnt="0"/>
      <dgm:spPr/>
    </dgm:pt>
    <dgm:pt modelId="{2E13CFBA-DEDF-4249-B5FF-CBF9A1E4DD40}" type="pres">
      <dgm:prSet presAssocID="{3522E41D-7720-4B37-A03F-4FA4D60C4B77}" presName="accentRepeatNode" presStyleLbl="solidFgAcc1" presStyleIdx="2" presStyleCnt="3"/>
      <dgm:spPr/>
    </dgm:pt>
  </dgm:ptLst>
  <dgm:cxnLst>
    <dgm:cxn modelId="{54731C9D-8005-4C27-BBB8-323A35235999}" type="presOf" srcId="{964C590E-B791-4D30-A3E3-A0A65E7CBF9A}" destId="{5AD42B22-77B9-4DAE-A256-6FC9E4651544}" srcOrd="0" destOrd="0" presId="urn:microsoft.com/office/officeart/2008/layout/VerticalCurvedList"/>
    <dgm:cxn modelId="{AF19FB93-1EBE-4794-852B-95DBBBDC55D5}" srcId="{7C10D69A-1D40-4455-8EB2-AE8692E0593A}" destId="{3522E41D-7720-4B37-A03F-4FA4D60C4B77}" srcOrd="2" destOrd="0" parTransId="{67E94E44-A0E4-4E02-B1A7-FB08FD56F747}" sibTransId="{1652B83B-D196-4117-8A78-0E74D96FE340}"/>
    <dgm:cxn modelId="{1751E52B-CD1B-42D6-A7E4-F9860650A825}" type="presOf" srcId="{60AACCFB-835D-4608-9729-BFAF6E62F5BB}" destId="{4F2B933A-5D1B-4B94-BE0A-AAB5CE542509}" srcOrd="0" destOrd="0" presId="urn:microsoft.com/office/officeart/2008/layout/VerticalCurvedList"/>
    <dgm:cxn modelId="{C327BA56-8D1F-4B53-8D76-48015B6E5CF3}" srcId="{7C10D69A-1D40-4455-8EB2-AE8692E0593A}" destId="{60AACCFB-835D-4608-9729-BFAF6E62F5BB}" srcOrd="1" destOrd="0" parTransId="{8C27886B-52D3-4545-A981-36B1FA6344EA}" sibTransId="{A9D5D790-CD9C-479D-8ED4-2AFAC8633388}"/>
    <dgm:cxn modelId="{87B1128A-247C-4119-A499-8A2BDA5D3396}" type="presOf" srcId="{7C10D69A-1D40-4455-8EB2-AE8692E0593A}" destId="{55AE859B-5CDC-42C6-8373-8AB579D0EF43}" srcOrd="0" destOrd="0" presId="urn:microsoft.com/office/officeart/2008/layout/VerticalCurvedList"/>
    <dgm:cxn modelId="{169500DB-E64D-49AE-8180-7FA34BFDEBEB}" type="presOf" srcId="{975B19DF-F739-4AC2-AE73-D16D2248409F}" destId="{DE67796E-B441-4A49-8D62-49B6D0404DE7}" srcOrd="0" destOrd="0" presId="urn:microsoft.com/office/officeart/2008/layout/VerticalCurvedList"/>
    <dgm:cxn modelId="{6E3EF732-46EC-4482-89CD-49DB043CE9BA}" srcId="{7C10D69A-1D40-4455-8EB2-AE8692E0593A}" destId="{964C590E-B791-4D30-A3E3-A0A65E7CBF9A}" srcOrd="0" destOrd="0" parTransId="{99E2DA43-0F24-46E7-B7C3-58FA0BA441EB}" sibTransId="{975B19DF-F739-4AC2-AE73-D16D2248409F}"/>
    <dgm:cxn modelId="{2521E0B5-CEEB-4B86-A813-99F9B9416EBC}" type="presOf" srcId="{3522E41D-7720-4B37-A03F-4FA4D60C4B77}" destId="{7BC24017-5C3F-435E-A8E9-62741E45E6CC}" srcOrd="0" destOrd="0" presId="urn:microsoft.com/office/officeart/2008/layout/VerticalCurvedList"/>
    <dgm:cxn modelId="{6CD1DF4C-FF6E-470F-8318-156247F2A1EA}" type="presParOf" srcId="{55AE859B-5CDC-42C6-8373-8AB579D0EF43}" destId="{706BA26B-C471-4AAD-A9A0-7BA801ED2AD6}" srcOrd="0" destOrd="0" presId="urn:microsoft.com/office/officeart/2008/layout/VerticalCurvedList"/>
    <dgm:cxn modelId="{74819DE7-BB67-458F-BF26-34FD740847F0}" type="presParOf" srcId="{706BA26B-C471-4AAD-A9A0-7BA801ED2AD6}" destId="{FEFDCA5F-EC96-45B5-B6E1-CB3DA8649ACD}" srcOrd="0" destOrd="0" presId="urn:microsoft.com/office/officeart/2008/layout/VerticalCurvedList"/>
    <dgm:cxn modelId="{A1AD1F3A-6F43-49A4-8FCC-B16B0D9568CA}" type="presParOf" srcId="{FEFDCA5F-EC96-45B5-B6E1-CB3DA8649ACD}" destId="{AD1D656D-2F05-4DED-97E2-49F06E943BC0}" srcOrd="0" destOrd="0" presId="urn:microsoft.com/office/officeart/2008/layout/VerticalCurvedList"/>
    <dgm:cxn modelId="{D6B79626-2875-4CE4-A8B4-4E2EC1890B1D}" type="presParOf" srcId="{FEFDCA5F-EC96-45B5-B6E1-CB3DA8649ACD}" destId="{DE67796E-B441-4A49-8D62-49B6D0404DE7}" srcOrd="1" destOrd="0" presId="urn:microsoft.com/office/officeart/2008/layout/VerticalCurvedList"/>
    <dgm:cxn modelId="{8FE491A3-EF44-40DA-AC8D-43EB87DEF6A3}" type="presParOf" srcId="{FEFDCA5F-EC96-45B5-B6E1-CB3DA8649ACD}" destId="{4780DC92-46E2-4233-BCCA-F4F6F1A14B41}" srcOrd="2" destOrd="0" presId="urn:microsoft.com/office/officeart/2008/layout/VerticalCurvedList"/>
    <dgm:cxn modelId="{B0F8F9F3-BABC-42CE-84C7-1BE1DFDCB4B5}" type="presParOf" srcId="{FEFDCA5F-EC96-45B5-B6E1-CB3DA8649ACD}" destId="{C0F781C0-8219-4843-9753-82FC88448F24}" srcOrd="3" destOrd="0" presId="urn:microsoft.com/office/officeart/2008/layout/VerticalCurvedList"/>
    <dgm:cxn modelId="{9F4E168B-9F90-49F6-A505-C935BDEAC6AE}" type="presParOf" srcId="{706BA26B-C471-4AAD-A9A0-7BA801ED2AD6}" destId="{5AD42B22-77B9-4DAE-A256-6FC9E4651544}" srcOrd="1" destOrd="0" presId="urn:microsoft.com/office/officeart/2008/layout/VerticalCurvedList"/>
    <dgm:cxn modelId="{D58348B7-F9F0-417E-BC8D-C9CBE32441C9}" type="presParOf" srcId="{706BA26B-C471-4AAD-A9A0-7BA801ED2AD6}" destId="{70441893-9C26-4C4F-9294-215F0346FD8C}" srcOrd="2" destOrd="0" presId="urn:microsoft.com/office/officeart/2008/layout/VerticalCurvedList"/>
    <dgm:cxn modelId="{B44F573F-2ACF-4BD4-8849-30009C732B1F}" type="presParOf" srcId="{70441893-9C26-4C4F-9294-215F0346FD8C}" destId="{0D707012-33F9-485C-B2B9-D7040EBDAB09}" srcOrd="0" destOrd="0" presId="urn:microsoft.com/office/officeart/2008/layout/VerticalCurvedList"/>
    <dgm:cxn modelId="{48570A1B-3A94-45D3-82A5-8A04BE044D58}" type="presParOf" srcId="{706BA26B-C471-4AAD-A9A0-7BA801ED2AD6}" destId="{4F2B933A-5D1B-4B94-BE0A-AAB5CE542509}" srcOrd="3" destOrd="0" presId="urn:microsoft.com/office/officeart/2008/layout/VerticalCurvedList"/>
    <dgm:cxn modelId="{9490FBF2-518B-4E83-9F9E-8E399BFABB7C}" type="presParOf" srcId="{706BA26B-C471-4AAD-A9A0-7BA801ED2AD6}" destId="{6745C1E3-F1DB-4E40-8A2E-57B042A34A11}" srcOrd="4" destOrd="0" presId="urn:microsoft.com/office/officeart/2008/layout/VerticalCurvedList"/>
    <dgm:cxn modelId="{139205B5-1253-4C15-9A72-C798F974BF73}" type="presParOf" srcId="{6745C1E3-F1DB-4E40-8A2E-57B042A34A11}" destId="{43830039-5760-416C-9695-357B3263D8BA}" srcOrd="0" destOrd="0" presId="urn:microsoft.com/office/officeart/2008/layout/VerticalCurvedList"/>
    <dgm:cxn modelId="{A247B8CF-F191-4461-AD2D-779A90FB97ED}" type="presParOf" srcId="{706BA26B-C471-4AAD-A9A0-7BA801ED2AD6}" destId="{7BC24017-5C3F-435E-A8E9-62741E45E6CC}" srcOrd="5" destOrd="0" presId="urn:microsoft.com/office/officeart/2008/layout/VerticalCurvedList"/>
    <dgm:cxn modelId="{51522788-F345-49A3-AF11-D4A4EC320606}" type="presParOf" srcId="{706BA26B-C471-4AAD-A9A0-7BA801ED2AD6}" destId="{725070B8-F751-4EE1-8993-20700FC9303D}" srcOrd="6" destOrd="0" presId="urn:microsoft.com/office/officeart/2008/layout/VerticalCurvedList"/>
    <dgm:cxn modelId="{450DB555-602D-4B28-B70A-362CFA1B70C4}" type="presParOf" srcId="{725070B8-F751-4EE1-8993-20700FC9303D}" destId="{2E13CFBA-DEDF-4249-B5FF-CBF9A1E4DD40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67796E-B441-4A49-8D62-49B6D0404DE7}">
      <dsp:nvSpPr>
        <dsp:cNvPr id="0" name=""/>
        <dsp:cNvSpPr/>
      </dsp:nvSpPr>
      <dsp:spPr>
        <a:xfrm>
          <a:off x="-3444851" y="-529655"/>
          <a:ext cx="4107312" cy="4107312"/>
        </a:xfrm>
        <a:prstGeom prst="blockArc">
          <a:avLst>
            <a:gd name="adj1" fmla="val 18900000"/>
            <a:gd name="adj2" fmla="val 2700000"/>
            <a:gd name="adj3" fmla="val 526"/>
          </a:avLst>
        </a:prstGeom>
        <a:noFill/>
        <a:ln w="10795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AD42B22-77B9-4DAE-A256-6FC9E4651544}">
      <dsp:nvSpPr>
        <dsp:cNvPr id="0" name=""/>
        <dsp:cNvSpPr/>
      </dsp:nvSpPr>
      <dsp:spPr>
        <a:xfrm>
          <a:off x="425984" y="304800"/>
          <a:ext cx="2159211" cy="60960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3870" tIns="83820" rIns="83820" bIns="83820" numCol="1" spcCol="1270" anchor="ctr" anchorCtr="0">
          <a:noAutofit/>
        </a:bodyPr>
        <a:lstStyle/>
        <a:p>
          <a:pPr lvl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 err="1" smtClean="0"/>
            <a:t>IaaS</a:t>
          </a:r>
          <a:endParaRPr lang="en-GB" sz="3300" kern="1200" dirty="0"/>
        </a:p>
      </dsp:txBody>
      <dsp:txXfrm>
        <a:off x="425984" y="304800"/>
        <a:ext cx="2159211" cy="609600"/>
      </dsp:txXfrm>
    </dsp:sp>
    <dsp:sp modelId="{0D707012-33F9-485C-B2B9-D7040EBDAB09}">
      <dsp:nvSpPr>
        <dsp:cNvPr id="0" name=""/>
        <dsp:cNvSpPr/>
      </dsp:nvSpPr>
      <dsp:spPr>
        <a:xfrm>
          <a:off x="44984" y="228600"/>
          <a:ext cx="762000" cy="76200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F2B933A-5D1B-4B94-BE0A-AAB5CE542509}">
      <dsp:nvSpPr>
        <dsp:cNvPr id="0" name=""/>
        <dsp:cNvSpPr/>
      </dsp:nvSpPr>
      <dsp:spPr>
        <a:xfrm>
          <a:off x="647574" y="1219200"/>
          <a:ext cx="1937621" cy="60960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3870" tIns="83820" rIns="83820" bIns="83820" numCol="1" spcCol="1270" anchor="ctr" anchorCtr="0">
          <a:noAutofit/>
        </a:bodyPr>
        <a:lstStyle/>
        <a:p>
          <a:pPr lvl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 err="1" smtClean="0"/>
            <a:t>PaaS</a:t>
          </a:r>
          <a:endParaRPr lang="en-GB" sz="3300" kern="1200" dirty="0"/>
        </a:p>
      </dsp:txBody>
      <dsp:txXfrm>
        <a:off x="647574" y="1219200"/>
        <a:ext cx="1937621" cy="609600"/>
      </dsp:txXfrm>
    </dsp:sp>
    <dsp:sp modelId="{43830039-5760-416C-9695-357B3263D8BA}">
      <dsp:nvSpPr>
        <dsp:cNvPr id="0" name=""/>
        <dsp:cNvSpPr/>
      </dsp:nvSpPr>
      <dsp:spPr>
        <a:xfrm>
          <a:off x="266574" y="1143000"/>
          <a:ext cx="762000" cy="76200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C24017-5C3F-435E-A8E9-62741E45E6CC}">
      <dsp:nvSpPr>
        <dsp:cNvPr id="0" name=""/>
        <dsp:cNvSpPr/>
      </dsp:nvSpPr>
      <dsp:spPr>
        <a:xfrm>
          <a:off x="425984" y="2133600"/>
          <a:ext cx="2159211" cy="60960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3870" tIns="83820" rIns="83820" bIns="83820" numCol="1" spcCol="1270" anchor="ctr" anchorCtr="0">
          <a:noAutofit/>
        </a:bodyPr>
        <a:lstStyle/>
        <a:p>
          <a:pPr lvl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 err="1" smtClean="0"/>
            <a:t>SaaS</a:t>
          </a:r>
          <a:endParaRPr lang="en-GB" sz="3300" kern="1200" dirty="0"/>
        </a:p>
      </dsp:txBody>
      <dsp:txXfrm>
        <a:off x="425984" y="2133600"/>
        <a:ext cx="2159211" cy="609600"/>
      </dsp:txXfrm>
    </dsp:sp>
    <dsp:sp modelId="{2E13CFBA-DEDF-4249-B5FF-CBF9A1E4DD40}">
      <dsp:nvSpPr>
        <dsp:cNvPr id="0" name=""/>
        <dsp:cNvSpPr/>
      </dsp:nvSpPr>
      <dsp:spPr>
        <a:xfrm>
          <a:off x="44984" y="2057400"/>
          <a:ext cx="762000" cy="76200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59280"/>
            <a:ext cx="6400800" cy="1295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8" name="Picture 7" descr="flourish2.png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lum bright="-14000"/>
          </a:blip>
          <a:stretch>
            <a:fillRect/>
          </a:stretch>
        </p:blipFill>
        <p:spPr>
          <a:xfrm>
            <a:off x="0" y="2801112"/>
            <a:ext cx="9144000" cy="932688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429000"/>
            <a:ext cx="6400800" cy="762000"/>
          </a:xfrm>
        </p:spPr>
        <p:txBody>
          <a:bodyPr>
            <a:normAutofit/>
          </a:bodyPr>
          <a:lstStyle>
            <a:lvl1pPr marL="0" indent="0" algn="ctr">
              <a:buNone/>
              <a:defRPr sz="2000" i="1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white"/>
        <p:txBody>
          <a:bodyPr/>
          <a:lstStyle/>
          <a:p>
            <a:fld id="{BDD58D42-DA03-4312-B68D-F1CF5AABBCB6}" type="datetimeFigureOut">
              <a:rPr lang="en-GB" smtClean="0"/>
              <a:t>28/10/2011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white"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62FE8-92F4-459B-A107-2DCFF3540BFE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58D42-DA03-4312-B68D-F1CF5AABBCB6}" type="datetimeFigureOut">
              <a:rPr lang="en-GB" smtClean="0"/>
              <a:t>28/10/2011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62FE8-92F4-459B-A107-2DCFF3540BFE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209041"/>
            <a:ext cx="1295400" cy="4318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400" y="1219199"/>
            <a:ext cx="5181600" cy="426720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58D42-DA03-4312-B68D-F1CF5AABBCB6}" type="datetimeFigureOut">
              <a:rPr lang="en-GB" smtClean="0"/>
              <a:t>28/10/2011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62FE8-92F4-459B-A107-2DCFF3540BFE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2438400"/>
            <a:ext cx="6400800" cy="30480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58D42-DA03-4312-B68D-F1CF5AABBCB6}" type="datetimeFigureOut">
              <a:rPr lang="en-GB" smtClean="0"/>
              <a:t>28/10/2011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62FE8-92F4-459B-A107-2DCFF3540BFE}" type="slidenum">
              <a:rPr lang="en-GB" smtClean="0"/>
              <a:t>‹#›</a:t>
            </a:fld>
            <a:endParaRPr lang="en-GB"/>
          </a:p>
        </p:txBody>
      </p:sp>
      <p:pic>
        <p:nvPicPr>
          <p:cNvPr id="9" name="Picture 8" descr="flourish2.png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lum bright="-14000"/>
          </a:blip>
          <a:stretch>
            <a:fillRect/>
          </a:stretch>
        </p:blipFill>
        <p:spPr>
          <a:xfrm>
            <a:off x="0" y="1618488"/>
            <a:ext cx="9144000" cy="93268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58D42-DA03-4312-B68D-F1CF5AABBCB6}" type="datetimeFigureOut">
              <a:rPr lang="en-GB" smtClean="0"/>
              <a:t>28/10/2011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62FE8-92F4-459B-A107-2DCFF3540BFE}" type="slidenum">
              <a:rPr lang="en-GB" smtClean="0"/>
              <a:t>‹#›</a:t>
            </a:fld>
            <a:endParaRPr lang="en-GB"/>
          </a:p>
        </p:txBody>
      </p:sp>
      <p:pic>
        <p:nvPicPr>
          <p:cNvPr id="7" name="Picture 6" descr="flourish2.png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lum bright="-14000"/>
          </a:blip>
          <a:stretch>
            <a:fillRect/>
          </a:stretch>
        </p:blipFill>
        <p:spPr>
          <a:xfrm>
            <a:off x="0" y="2684462"/>
            <a:ext cx="9144000" cy="9326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800" y="3410267"/>
            <a:ext cx="6248400" cy="1456373"/>
          </a:xfrm>
        </p:spPr>
        <p:txBody>
          <a:bodyPr anchor="t">
            <a:normAutofit/>
          </a:bodyPr>
          <a:lstStyle>
            <a:lvl1pPr algn="ctr">
              <a:defRPr sz="3600" b="0" i="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800" y="1503680"/>
            <a:ext cx="6248400" cy="1566862"/>
          </a:xfrm>
        </p:spPr>
        <p:txBody>
          <a:bodyPr anchor="b"/>
          <a:lstStyle>
            <a:lvl1pPr marL="0" indent="0" algn="ctr">
              <a:buNone/>
              <a:defRPr sz="2000" b="0" i="1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8" name="Picture 7" descr="flourish2.png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lum bright="-14000"/>
          </a:blip>
          <a:stretch>
            <a:fillRect/>
          </a:stretch>
        </p:blipFill>
        <p:spPr>
          <a:xfrm>
            <a:off x="0" y="2684462"/>
            <a:ext cx="9144000" cy="93268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>
          <a:xfrm>
            <a:off x="1371600" y="2438400"/>
            <a:ext cx="3124200" cy="3124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58D42-DA03-4312-B68D-F1CF5AABBCB6}" type="datetimeFigureOut">
              <a:rPr lang="en-GB" smtClean="0"/>
              <a:t>28/10/2011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62FE8-92F4-459B-A107-2DCFF3540BFE}" type="slidenum">
              <a:rPr lang="en-GB" smtClean="0"/>
              <a:t>‹#›</a:t>
            </a:fld>
            <a:endParaRPr lang="en-GB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4"/>
          </p:nvPr>
        </p:nvSpPr>
        <p:spPr>
          <a:xfrm>
            <a:off x="4648200" y="2438400"/>
            <a:ext cx="3124200" cy="3124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9" name="Picture 8" descr="flourish2.png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lum bright="-14000"/>
          </a:blip>
          <a:stretch>
            <a:fillRect/>
          </a:stretch>
        </p:blipFill>
        <p:spPr>
          <a:xfrm>
            <a:off x="0" y="1618488"/>
            <a:ext cx="9144000" cy="93268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flourish2.png"/>
          <p:cNvPicPr>
            <a:picLocks noChangeAspect="1"/>
          </p:cNvPicPr>
          <p:nvPr/>
        </p:nvPicPr>
        <p:blipFill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lum bright="-14000"/>
          </a:blip>
          <a:stretch>
            <a:fillRect/>
          </a:stretch>
        </p:blipFill>
        <p:spPr>
          <a:xfrm>
            <a:off x="0" y="1618488"/>
            <a:ext cx="9144000" cy="932688"/>
          </a:xfrm>
          <a:prstGeom prst="rect">
            <a:avLst/>
          </a:prstGeom>
        </p:spPr>
      </p:pic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1371600" y="2819400"/>
            <a:ext cx="3124200" cy="2743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48200" y="2819400"/>
            <a:ext cx="3124200" cy="2743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62201"/>
            <a:ext cx="3125788" cy="451338"/>
          </a:xfrm>
        </p:spPr>
        <p:txBody>
          <a:bodyPr anchor="b"/>
          <a:lstStyle>
            <a:lvl1pPr marL="0" indent="0" algn="ctr">
              <a:buNone/>
              <a:defRPr sz="18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2359152"/>
            <a:ext cx="3127375" cy="448056"/>
          </a:xfrm>
        </p:spPr>
        <p:txBody>
          <a:bodyPr anchor="b"/>
          <a:lstStyle>
            <a:lvl1pPr marL="0" indent="0" algn="ctr">
              <a:buNone/>
              <a:defRPr sz="18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58D42-DA03-4312-B68D-F1CF5AABBCB6}" type="datetimeFigureOut">
              <a:rPr lang="en-GB" smtClean="0"/>
              <a:t>28/10/2011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62FE8-92F4-459B-A107-2DCFF3540BFE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58D42-DA03-4312-B68D-F1CF5AABBCB6}" type="datetimeFigureOut">
              <a:rPr lang="en-GB" smtClean="0"/>
              <a:t>28/10/2011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62FE8-92F4-459B-A107-2DCFF3540BFE}" type="slidenum">
              <a:rPr lang="en-GB" smtClean="0"/>
              <a:t>‹#›</a:t>
            </a:fld>
            <a:endParaRPr lang="en-GB"/>
          </a:p>
        </p:txBody>
      </p:sp>
      <p:pic>
        <p:nvPicPr>
          <p:cNvPr id="7" name="Picture 6" descr="flourish2.png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lum bright="-14000"/>
          </a:blip>
          <a:stretch>
            <a:fillRect/>
          </a:stretch>
        </p:blipFill>
        <p:spPr>
          <a:xfrm>
            <a:off x="0" y="1618488"/>
            <a:ext cx="9144000" cy="93268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58D42-DA03-4312-B68D-F1CF5AABBCB6}" type="datetimeFigureOut">
              <a:rPr lang="en-GB" smtClean="0"/>
              <a:t>28/10/2011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62FE8-92F4-459B-A107-2DCFF3540BFE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1" y="1676400"/>
            <a:ext cx="2819399" cy="599440"/>
          </a:xfrm>
        </p:spPr>
        <p:txBody>
          <a:bodyPr anchor="b">
            <a:noAutofit/>
          </a:bodyPr>
          <a:lstStyle>
            <a:lvl1pPr algn="ctr">
              <a:defRPr sz="1700" b="1" cap="all" spc="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1" y="2275840"/>
            <a:ext cx="2819399" cy="2905760"/>
          </a:xfrm>
        </p:spPr>
        <p:txBody>
          <a:bodyPr/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58D42-DA03-4312-B68D-F1CF5AABBCB6}" type="datetimeFigureOut">
              <a:rPr lang="en-GB" smtClean="0"/>
              <a:t>28/10/2011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62FE8-92F4-459B-A107-2DCFF3540BFE}" type="slidenum">
              <a:rPr lang="en-GB" smtClean="0"/>
              <a:t>‹#›</a:t>
            </a:fld>
            <a:endParaRPr lang="en-GB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1371600" y="1676400"/>
            <a:ext cx="3276600" cy="3505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que 9"/>
          <p:cNvSpPr/>
          <p:nvPr/>
        </p:nvSpPr>
        <p:spPr>
          <a:xfrm>
            <a:off x="1463040" y="1847088"/>
            <a:ext cx="3090672" cy="3090672"/>
          </a:xfrm>
          <a:prstGeom prst="plaque">
            <a:avLst>
              <a:gd name="adj" fmla="val 8438"/>
            </a:avLst>
          </a:prstGeom>
          <a:noFill/>
          <a:ln w="9525">
            <a:solidFill>
              <a:schemeClr val="tx2">
                <a:alpha val="17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0" y="1676400"/>
            <a:ext cx="2819400" cy="599440"/>
          </a:xfrm>
        </p:spPr>
        <p:txBody>
          <a:bodyPr anchor="b">
            <a:noAutofit/>
          </a:bodyPr>
          <a:lstStyle>
            <a:lvl1pPr algn="ctr">
              <a:defRPr sz="1700" b="1" cap="all" spc="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24000" y="1905000"/>
            <a:ext cx="2971800" cy="2971800"/>
          </a:xfrm>
          <a:prstGeom prst="plaque">
            <a:avLst>
              <a:gd name="adj" fmla="val 8341"/>
            </a:avLst>
          </a:prstGeom>
          <a:solidFill>
            <a:schemeClr val="bg1">
              <a:lumMod val="95000"/>
              <a:alpha val="35000"/>
            </a:schemeClr>
          </a:solidFill>
          <a:ln w="98425" cmpd="thinThick">
            <a:noFill/>
            <a:bevel/>
          </a:ln>
        </p:spPr>
        <p:txBody>
          <a:bodyPr>
            <a:normAutofit/>
          </a:bodyPr>
          <a:lstStyle>
            <a:lvl1pPr marL="0" indent="0" algn="ctr">
              <a:buNone/>
              <a:defRPr sz="1800" baseline="0">
                <a:solidFill>
                  <a:schemeClr val="tx2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0" y="2276856"/>
            <a:ext cx="2819400" cy="2875280"/>
          </a:xfrm>
        </p:spPr>
        <p:txBody>
          <a:bodyPr/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58D42-DA03-4312-B68D-F1CF5AABBCB6}" type="datetimeFigureOut">
              <a:rPr lang="en-GB" smtClean="0"/>
              <a:t>28/10/2011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62FE8-92F4-459B-A107-2DCFF3540BFE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indow3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1295400"/>
            <a:ext cx="6400800" cy="6858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057400"/>
            <a:ext cx="6400800" cy="3429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white">
          <a:xfrm>
            <a:off x="304800" y="6356350"/>
            <a:ext cx="2133600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lvl1pPr algn="l">
              <a:defRPr sz="1100" baseline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fld id="{BDD58D42-DA03-4312-B68D-F1CF5AABBCB6}" type="datetimeFigureOut">
              <a:rPr lang="en-GB" smtClean="0"/>
              <a:t>28/10/2011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white">
          <a:xfrm>
            <a:off x="2971800" y="6356350"/>
            <a:ext cx="3200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baseline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white">
          <a:xfrm>
            <a:off x="6675120" y="6364224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baseline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fld id="{B9162FE8-92F4-459B-A107-2DCFF3540BFE}" type="slidenum">
              <a:rPr lang="en-GB" smtClean="0"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41" r:id="rId1"/>
    <p:sldLayoutId id="2147484442" r:id="rId2"/>
    <p:sldLayoutId id="2147484443" r:id="rId3"/>
    <p:sldLayoutId id="2147484444" r:id="rId4"/>
    <p:sldLayoutId id="2147484445" r:id="rId5"/>
    <p:sldLayoutId id="2147484446" r:id="rId6"/>
    <p:sldLayoutId id="2147484447" r:id="rId7"/>
    <p:sldLayoutId id="2147484448" r:id="rId8"/>
    <p:sldLayoutId id="2147484449" r:id="rId9"/>
    <p:sldLayoutId id="2147484450" r:id="rId10"/>
    <p:sldLayoutId id="214748445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3600" kern="1200" cap="all" spc="300" baseline="0">
          <a:solidFill>
            <a:schemeClr val="tx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0" indent="-274320" algn="l" defTabSz="914400" rtl="0" eaLnBrk="1" latinLnBrk="0" hangingPunct="1">
        <a:lnSpc>
          <a:spcPct val="150000"/>
        </a:lnSpc>
        <a:spcBef>
          <a:spcPct val="20000"/>
        </a:spcBef>
        <a:buClrTx/>
        <a:buFont typeface="Wingdings" pitchFamily="2" charset="2"/>
        <a:buChar char="v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28600" algn="l" defTabSz="914400" rtl="0" eaLnBrk="1" latinLnBrk="0" hangingPunct="1">
        <a:spcBef>
          <a:spcPct val="20000"/>
        </a:spcBef>
        <a:buClrTx/>
        <a:buFont typeface="Arial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Tx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Tx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Tx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Tx/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Tx/>
        <a:buFont typeface="Arial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Tx/>
        <a:buFont typeface="Arial" pitchFamily="34" charset="0"/>
        <a:buChar char="•"/>
        <a:defRPr sz="12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Tx/>
        <a:buFont typeface="Arial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1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ebspecies.co.uk/" TargetMode="Externa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twitter.com/juokaz" TargetMode="External"/><Relationship Id="rId4" Type="http://schemas.openxmlformats.org/officeDocument/2006/relationships/hyperlink" Target="http://juokaz.com/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mailto:juozas@juokaz.com" TargetMode="External"/><Relationship Id="rId2" Type="http://schemas.openxmlformats.org/officeDocument/2006/relationships/hyperlink" Target="http://juokaz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joind.in/4317" TargetMode="External"/><Relationship Id="rId4" Type="http://schemas.openxmlformats.org/officeDocument/2006/relationships/hyperlink" Target="http://twitter.com/juokaz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4400" dirty="0" smtClean="0"/>
              <a:t>PHP in the Cloud</a:t>
            </a:r>
            <a:endParaRPr lang="en-GB" sz="4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429000"/>
            <a:ext cx="6400800" cy="1584176"/>
          </a:xfrm>
        </p:spPr>
        <p:txBody>
          <a:bodyPr>
            <a:normAutofit/>
          </a:bodyPr>
          <a:lstStyle/>
          <a:p>
            <a:r>
              <a:rPr lang="en-US" dirty="0" err="1" smtClean="0"/>
              <a:t>Juozas</a:t>
            </a:r>
            <a:r>
              <a:rPr lang="en-US" dirty="0" smtClean="0"/>
              <a:t> </a:t>
            </a:r>
            <a:r>
              <a:rPr lang="en-US" i="1" dirty="0" smtClean="0"/>
              <a:t>“Joe”</a:t>
            </a:r>
            <a:r>
              <a:rPr lang="en-US" dirty="0" smtClean="0"/>
              <a:t> </a:t>
            </a:r>
            <a:r>
              <a:rPr lang="en-US" dirty="0" err="1" smtClean="0"/>
              <a:t>Kaziuk</a:t>
            </a:r>
            <a:r>
              <a:rPr lang="lt-LT" dirty="0" smtClean="0"/>
              <a:t>ė</a:t>
            </a:r>
            <a:r>
              <a:rPr lang="en-US" dirty="0" err="1" smtClean="0"/>
              <a:t>nas</a:t>
            </a:r>
            <a:endParaRPr lang="lt-LT" dirty="0" smtClean="0"/>
          </a:p>
          <a:p>
            <a:r>
              <a:rPr lang="en-US" dirty="0" smtClean="0"/>
              <a:t>http://juokaz.com / juozas@juokaz.com / @</a:t>
            </a:r>
            <a:r>
              <a:rPr lang="en-US" dirty="0" err="1" smtClean="0"/>
              <a:t>juokaz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46222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Cloud drinking game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32040" y="2438400"/>
            <a:ext cx="2840360" cy="3048001"/>
          </a:xfrm>
        </p:spPr>
        <p:txBody>
          <a:bodyPr>
            <a:normAutofit/>
          </a:bodyPr>
          <a:lstStyle/>
          <a:p>
            <a:pPr indent="0" algn="ctr">
              <a:buNone/>
            </a:pPr>
            <a:r>
              <a:rPr lang="en-US" sz="3200" dirty="0" smtClean="0"/>
              <a:t>Every time someone says “</a:t>
            </a:r>
            <a:r>
              <a:rPr lang="en-US" sz="3200" b="1" dirty="0" smtClean="0"/>
              <a:t>cloud</a:t>
            </a:r>
            <a:r>
              <a:rPr lang="en-US" sz="3200" dirty="0" smtClean="0"/>
              <a:t>”, take a drink</a:t>
            </a:r>
            <a:endParaRPr lang="en-GB" sz="3200" dirty="0"/>
          </a:p>
        </p:txBody>
      </p:sp>
      <p:pic>
        <p:nvPicPr>
          <p:cNvPr id="5123" name="Picture 3" descr="C:\Users\Juozas\Documents\personal\talks\images\cloud-drink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2533255"/>
            <a:ext cx="1656184" cy="4173210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6362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Layers</a:t>
            </a:r>
            <a:endParaRPr lang="en-GB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89353110"/>
              </p:ext>
            </p:extLst>
          </p:nvPr>
        </p:nvGraphicFramePr>
        <p:xfrm>
          <a:off x="1371600" y="2438400"/>
          <a:ext cx="2624336" cy="304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AutoShape 6" descr="http://amirariff.com/wp-content/uploads/2009/03/confused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1032" name="Picture 8" descr="http://amirariff.com/wp-content/uploads/2009/03/confused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3573017"/>
            <a:ext cx="5317418" cy="3284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9491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Multiple apps per instance</a:t>
            </a:r>
          </a:p>
          <a:p>
            <a:r>
              <a:rPr lang="en-US" dirty="0" smtClean="0"/>
              <a:t>Freedom to configure</a:t>
            </a:r>
          </a:p>
          <a:p>
            <a:r>
              <a:rPr lang="en-US" dirty="0" smtClean="0"/>
              <a:t>Unmanaged</a:t>
            </a:r>
          </a:p>
          <a:p>
            <a:r>
              <a:rPr lang="en-US" dirty="0" smtClean="0"/>
              <a:t>Learning steps</a:t>
            </a:r>
          </a:p>
          <a:p>
            <a:r>
              <a:rPr lang="en-US" dirty="0" smtClean="0"/>
              <a:t>Hybrid cloud</a:t>
            </a:r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Iaas</a:t>
            </a:r>
            <a:r>
              <a:rPr lang="en-US" dirty="0" smtClean="0"/>
              <a:t> </a:t>
            </a:r>
            <a:r>
              <a:rPr lang="en-US" dirty="0" err="1" smtClean="0"/>
              <a:t>vs</a:t>
            </a:r>
            <a:r>
              <a:rPr lang="en-US" dirty="0" smtClean="0"/>
              <a:t> </a:t>
            </a:r>
            <a:r>
              <a:rPr lang="en-US" dirty="0" err="1" smtClean="0"/>
              <a:t>Paas</a:t>
            </a:r>
            <a:endParaRPr lang="en-GB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 smtClean="0"/>
              <a:t>One app per instance</a:t>
            </a:r>
          </a:p>
          <a:p>
            <a:r>
              <a:rPr lang="en-US" dirty="0" smtClean="0"/>
              <a:t>Pre-configured system</a:t>
            </a:r>
          </a:p>
          <a:p>
            <a:r>
              <a:rPr lang="en-US" dirty="0" smtClean="0"/>
              <a:t>Managed</a:t>
            </a:r>
          </a:p>
          <a:p>
            <a:r>
              <a:rPr lang="en-US" dirty="0" smtClean="0"/>
              <a:t>Out of the box</a:t>
            </a:r>
          </a:p>
          <a:p>
            <a:r>
              <a:rPr lang="en-US" dirty="0" smtClean="0"/>
              <a:t>Super cool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23376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 idx="4294967295"/>
          </p:nvPr>
        </p:nvSpPr>
        <p:spPr>
          <a:xfrm>
            <a:off x="1979712" y="1988840"/>
            <a:ext cx="6400800" cy="1800200"/>
          </a:xfrm>
        </p:spPr>
        <p:txBody>
          <a:bodyPr/>
          <a:lstStyle/>
          <a:p>
            <a:r>
              <a:rPr lang="en-US" dirty="0" smtClean="0"/>
              <a:t>Why would I want </a:t>
            </a:r>
            <a:r>
              <a:rPr lang="en-US" sz="4800" dirty="0" smtClean="0"/>
              <a:t>that?</a:t>
            </a:r>
            <a:endParaRPr lang="en-GB" dirty="0"/>
          </a:p>
        </p:txBody>
      </p:sp>
      <p:pic>
        <p:nvPicPr>
          <p:cNvPr id="1026" name="Picture 2" descr="C:\Users\Juozas\Documents\personal\talks\images\bett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544356"/>
            <a:ext cx="3744416" cy="3313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3800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You want this because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Abstraction</a:t>
            </a:r>
          </a:p>
          <a:p>
            <a:r>
              <a:rPr lang="en-US" dirty="0" smtClean="0"/>
              <a:t>Flexibility</a:t>
            </a:r>
          </a:p>
          <a:p>
            <a:r>
              <a:rPr lang="en-US" dirty="0" smtClean="0"/>
              <a:t>Agile </a:t>
            </a:r>
          </a:p>
          <a:p>
            <a:r>
              <a:rPr lang="en-US" dirty="0" smtClean="0"/>
              <a:t>Scale: vertical or horizontal </a:t>
            </a:r>
          </a:p>
          <a:p>
            <a:r>
              <a:rPr lang="en-US" dirty="0" smtClean="0"/>
              <a:t>It sells nowadays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18643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Zynga</a:t>
            </a:r>
            <a:r>
              <a:rPr lang="en-US" dirty="0" smtClean="0"/>
              <a:t> case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2050" name="Picture 2" descr="http://www.qweas.com/reviews/images/farmville-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2348880"/>
            <a:ext cx="4248472" cy="3251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5591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Cloud ready app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Any app deployed to the cloud – not really what cloud is for</a:t>
            </a:r>
          </a:p>
          <a:p>
            <a:r>
              <a:rPr lang="en-US" dirty="0" smtClean="0"/>
              <a:t>Cloud can be just a host, but it’s more</a:t>
            </a:r>
          </a:p>
          <a:p>
            <a:r>
              <a:rPr lang="en-US" dirty="0" smtClean="0"/>
              <a:t>If you don’t need elasticity…</a:t>
            </a:r>
          </a:p>
          <a:p>
            <a:r>
              <a:rPr lang="en-US" dirty="0" smtClean="0"/>
              <a:t>Use surrounding services</a:t>
            </a:r>
          </a:p>
          <a:p>
            <a:pPr lvl="1"/>
            <a:r>
              <a:rPr lang="en-US" dirty="0" smtClean="0"/>
              <a:t>Storage</a:t>
            </a:r>
          </a:p>
          <a:p>
            <a:pPr lvl="1"/>
            <a:r>
              <a:rPr lang="en-US" dirty="0" smtClean="0"/>
              <a:t>Database</a:t>
            </a:r>
          </a:p>
          <a:p>
            <a:pPr lvl="1"/>
            <a:r>
              <a:rPr lang="en-US" dirty="0" smtClean="0"/>
              <a:t>Queues</a:t>
            </a:r>
          </a:p>
          <a:p>
            <a:pPr lvl="1"/>
            <a:r>
              <a:rPr lang="en-US" dirty="0" smtClean="0"/>
              <a:t>Etc.</a:t>
            </a:r>
            <a:endParaRPr lang="en-GB" dirty="0"/>
          </a:p>
        </p:txBody>
      </p:sp>
      <p:pic>
        <p:nvPicPr>
          <p:cNvPr id="1029" name="Picture 5" descr="C:\Users\Juozas\Documents\personal\talks\images\alon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3089642"/>
            <a:ext cx="3024336" cy="2580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8549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Clouds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Amazon EC2</a:t>
            </a:r>
          </a:p>
          <a:p>
            <a:r>
              <a:rPr lang="en-US" dirty="0" smtClean="0"/>
              <a:t>Microsoft Windows Azure</a:t>
            </a:r>
          </a:p>
          <a:p>
            <a:r>
              <a:rPr lang="en-US" dirty="0" smtClean="0"/>
              <a:t>Rackspace</a:t>
            </a:r>
          </a:p>
          <a:p>
            <a:r>
              <a:rPr lang="en-US" dirty="0" smtClean="0"/>
              <a:t>Gazillion more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35420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clouds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Custom setup</a:t>
            </a:r>
          </a:p>
          <a:p>
            <a:r>
              <a:rPr lang="en-US" dirty="0" smtClean="0"/>
              <a:t>Learning curve</a:t>
            </a:r>
          </a:p>
          <a:p>
            <a:r>
              <a:rPr lang="en-US" dirty="0" smtClean="0"/>
              <a:t>Unmanaged cloud</a:t>
            </a:r>
          </a:p>
          <a:p>
            <a:r>
              <a:rPr lang="en-US" dirty="0" smtClean="0"/>
              <a:t>Can take a lot of hoops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13258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1043608" y="1799456"/>
            <a:ext cx="7164288" cy="1413520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setting servers up is not easy</a:t>
            </a:r>
            <a:endParaRPr lang="en-GB" dirty="0"/>
          </a:p>
        </p:txBody>
      </p:sp>
      <p:sp>
        <p:nvSpPr>
          <p:cNvPr id="6" name="Title 3"/>
          <p:cNvSpPr txBox="1">
            <a:spLocks/>
          </p:cNvSpPr>
          <p:nvPr/>
        </p:nvSpPr>
        <p:spPr>
          <a:xfrm>
            <a:off x="835091" y="3645024"/>
            <a:ext cx="7164288" cy="141352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600" kern="1200" cap="all" spc="3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r"/>
            <a:r>
              <a:rPr lang="en-US" dirty="0" smtClean="0"/>
              <a:t>Your business is to create apps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64712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Juozas\Documents\personal\pictures\profile3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28700" y="-387424"/>
            <a:ext cx="10909212" cy="7272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7494"/>
            <a:ext cx="8229600" cy="1145282"/>
          </a:xfrm>
        </p:spPr>
        <p:txBody>
          <a:bodyPr/>
          <a:lstStyle/>
          <a:p>
            <a:pPr algn="r"/>
            <a:r>
              <a:rPr lang="en-US" b="1" dirty="0">
                <a:solidFill>
                  <a:srgbClr val="C00000"/>
                </a:solidFill>
              </a:rPr>
              <a:t>Who is this guy?</a:t>
            </a:r>
            <a:endParaRPr lang="en-GB" b="1" dirty="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47456" y="1484784"/>
            <a:ext cx="4645024" cy="4970024"/>
          </a:xfrm>
          <a:solidFill>
            <a:schemeClr val="bg1">
              <a:alpha val="88000"/>
            </a:schemeClr>
          </a:solidFill>
        </p:spPr>
        <p:txBody>
          <a:bodyPr>
            <a:normAutofit fontScale="85000" lnSpcReduction="20000"/>
          </a:bodyPr>
          <a:lstStyle/>
          <a:p>
            <a:pPr marL="382588" indent="-382588">
              <a:lnSpc>
                <a:spcPct val="120000"/>
              </a:lnSpc>
              <a:spcAft>
                <a:spcPts val="1200"/>
              </a:spcAft>
            </a:pPr>
            <a:r>
              <a:rPr lang="en-US" sz="2600" dirty="0" err="1"/>
              <a:t>Juozas</a:t>
            </a:r>
            <a:r>
              <a:rPr lang="en-US" sz="2600" dirty="0"/>
              <a:t> </a:t>
            </a:r>
            <a:r>
              <a:rPr lang="en-US" sz="2600" dirty="0" err="1"/>
              <a:t>Kaziuk</a:t>
            </a:r>
            <a:r>
              <a:rPr lang="lt-LT" sz="2600" dirty="0"/>
              <a:t>ėnas</a:t>
            </a:r>
            <a:r>
              <a:rPr lang="en-US" sz="2600" dirty="0"/>
              <a:t>, Lithuanian</a:t>
            </a:r>
          </a:p>
          <a:p>
            <a:pPr marL="382588" indent="-382588">
              <a:lnSpc>
                <a:spcPct val="120000"/>
              </a:lnSpc>
              <a:spcAft>
                <a:spcPts val="1200"/>
              </a:spcAft>
            </a:pPr>
            <a:r>
              <a:rPr lang="en-US" sz="2600" dirty="0"/>
              <a:t>You can call me </a:t>
            </a:r>
            <a:r>
              <a:rPr lang="en-US" sz="2600" b="1" i="1" dirty="0" smtClean="0"/>
              <a:t>Joe</a:t>
            </a:r>
          </a:p>
          <a:p>
            <a:pPr marL="382588" indent="-382588">
              <a:lnSpc>
                <a:spcPct val="120000"/>
              </a:lnSpc>
              <a:spcAft>
                <a:spcPts val="1200"/>
              </a:spcAft>
            </a:pPr>
            <a:r>
              <a:rPr lang="en-US" sz="2600" dirty="0" smtClean="0"/>
              <a:t>3 years in Edinburgh, UK</a:t>
            </a:r>
          </a:p>
          <a:p>
            <a:pPr marL="382588" indent="-382588">
              <a:lnSpc>
                <a:spcPct val="120000"/>
              </a:lnSpc>
              <a:spcAft>
                <a:spcPts val="1200"/>
              </a:spcAft>
            </a:pPr>
            <a:r>
              <a:rPr lang="en-US" sz="2600" dirty="0" smtClean="0"/>
              <a:t>CEO </a:t>
            </a:r>
            <a:r>
              <a:rPr lang="en-US" sz="2600" dirty="0"/>
              <a:t>of </a:t>
            </a:r>
            <a:r>
              <a:rPr lang="en-US" sz="2600" b="1" dirty="0">
                <a:hlinkClick r:id="rId3"/>
              </a:rPr>
              <a:t>Web Species Ltd</a:t>
            </a:r>
            <a:endParaRPr lang="en-US" sz="2600" b="1" dirty="0"/>
          </a:p>
          <a:p>
            <a:pPr marL="382588" indent="-382588">
              <a:lnSpc>
                <a:spcPct val="120000"/>
              </a:lnSpc>
              <a:spcAft>
                <a:spcPts val="1200"/>
              </a:spcAft>
            </a:pPr>
            <a:r>
              <a:rPr lang="en-US" sz="2600" i="1" dirty="0"/>
              <a:t>Occasional</a:t>
            </a:r>
            <a:r>
              <a:rPr lang="en-US" sz="2600" dirty="0"/>
              <a:t> open source developer</a:t>
            </a:r>
          </a:p>
          <a:p>
            <a:pPr marL="382588" indent="-382588">
              <a:lnSpc>
                <a:spcPct val="120000"/>
              </a:lnSpc>
              <a:spcAft>
                <a:spcPts val="1200"/>
              </a:spcAft>
            </a:pPr>
            <a:r>
              <a:rPr lang="en-US" sz="2600" dirty="0"/>
              <a:t>Conferences speaker</a:t>
            </a:r>
          </a:p>
          <a:p>
            <a:pPr marL="382588" indent="-382588">
              <a:lnSpc>
                <a:spcPct val="120000"/>
              </a:lnSpc>
              <a:spcAft>
                <a:spcPts val="1200"/>
              </a:spcAft>
            </a:pPr>
            <a:r>
              <a:rPr lang="en-US" sz="2600" dirty="0"/>
              <a:t>More info in </a:t>
            </a:r>
            <a:r>
              <a:rPr lang="en-US" sz="2600" b="1" dirty="0">
                <a:solidFill>
                  <a:srgbClr val="C00000"/>
                </a:solidFill>
                <a:hlinkClick r:id="rId4"/>
              </a:rPr>
              <a:t>http://juokaz.com</a:t>
            </a:r>
            <a:endParaRPr lang="en-US" sz="2600" b="1" dirty="0">
              <a:solidFill>
                <a:srgbClr val="C00000"/>
              </a:solidFill>
            </a:endParaRPr>
          </a:p>
          <a:p>
            <a:pPr marL="382588" indent="-382588">
              <a:spcAft>
                <a:spcPts val="1200"/>
              </a:spcAft>
            </a:pPr>
            <a:r>
              <a:rPr lang="en-US" sz="4600" dirty="0"/>
              <a:t>Tweet me </a:t>
            </a:r>
            <a:r>
              <a:rPr lang="en-US" sz="4600" b="1" dirty="0">
                <a:solidFill>
                  <a:srgbClr val="FFFF00"/>
                </a:solidFill>
                <a:hlinkClick r:id="rId5"/>
              </a:rPr>
              <a:t>@</a:t>
            </a:r>
            <a:r>
              <a:rPr lang="en-US" sz="4600" b="1" dirty="0" err="1">
                <a:solidFill>
                  <a:srgbClr val="FFFF00"/>
                </a:solidFill>
                <a:hlinkClick r:id="rId5"/>
              </a:rPr>
              <a:t>juokaz</a:t>
            </a:r>
            <a:endParaRPr lang="en-GB" sz="46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5663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572000" y="2132856"/>
            <a:ext cx="3816424" cy="2232248"/>
          </a:xfrm>
        </p:spPr>
        <p:txBody>
          <a:bodyPr>
            <a:normAutofit/>
          </a:bodyPr>
          <a:lstStyle/>
          <a:p>
            <a:r>
              <a:rPr lang="en-US" sz="4400" dirty="0" smtClean="0"/>
              <a:t>T</a:t>
            </a:r>
            <a:r>
              <a:rPr lang="en-US" sz="4400" cap="none" dirty="0" smtClean="0"/>
              <a:t>his talk</a:t>
            </a:r>
            <a:br>
              <a:rPr lang="en-US" sz="4400" cap="none" dirty="0" smtClean="0"/>
            </a:br>
            <a:r>
              <a:rPr lang="en-US" sz="4400" cap="none" dirty="0" smtClean="0"/>
              <a:t>is about</a:t>
            </a:r>
            <a:r>
              <a:rPr lang="en-US" sz="4400" dirty="0"/>
              <a:t/>
            </a:r>
            <a:br>
              <a:rPr lang="en-US" sz="4400" dirty="0"/>
            </a:br>
            <a:r>
              <a:rPr lang="en-US" sz="4400" b="1" dirty="0" err="1" smtClean="0"/>
              <a:t>P</a:t>
            </a:r>
            <a:r>
              <a:rPr lang="en-US" sz="4400" b="1" cap="none" dirty="0" err="1" smtClean="0"/>
              <a:t>aa</a:t>
            </a:r>
            <a:r>
              <a:rPr lang="en-US" sz="4400" b="1" dirty="0" err="1" smtClean="0"/>
              <a:t>S</a:t>
            </a:r>
            <a:endParaRPr lang="en-GB" sz="4400" b="1" dirty="0"/>
          </a:p>
        </p:txBody>
      </p:sp>
      <p:pic>
        <p:nvPicPr>
          <p:cNvPr id="6146" name="Picture 2" descr="Joseph Ducreux - i use PHP Paas It's brilliant, br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196752"/>
            <a:ext cx="3384376" cy="4441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4042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PHP community moving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decided to create our own clouds</a:t>
            </a:r>
          </a:p>
          <a:p>
            <a:r>
              <a:rPr lang="en-US" dirty="0" smtClean="0"/>
              <a:t>On top of existing platforms</a:t>
            </a:r>
          </a:p>
          <a:p>
            <a:r>
              <a:rPr lang="en-US" dirty="0" smtClean="0"/>
              <a:t>Optimized and made easier for PHP developers</a:t>
            </a:r>
          </a:p>
          <a:p>
            <a:r>
              <a:rPr lang="en-US" dirty="0" smtClean="0"/>
              <a:t>We know how to make PHP work well</a:t>
            </a:r>
          </a:p>
          <a:p>
            <a:r>
              <a:rPr lang="en-US" dirty="0" smtClean="0"/>
              <a:t>Community support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44403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PHP clouds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indent="0">
              <a:buNone/>
            </a:pPr>
            <a:endParaRPr lang="en-GB" dirty="0"/>
          </a:p>
        </p:txBody>
      </p:sp>
      <p:pic>
        <p:nvPicPr>
          <p:cNvPr id="8194" name="Picture 2" descr="http://www.don.so/uploads/2011/04/orchestra_logo_50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8137" y="1988840"/>
            <a:ext cx="2905125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5" name="Picture 3" descr="C:\Users\Juozas\Documents\personal\talks\images\pagodabox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8777" y="2573081"/>
            <a:ext cx="1282540" cy="660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C:\Users\Juozas\Documents\personal\talks\images\phpfo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3805489"/>
            <a:ext cx="2736304" cy="1324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 descr="http://cloudcontrol.com/themes/cloudControl/images/logo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5764" y="3364138"/>
            <a:ext cx="1695450" cy="114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 descr="http://static.phpcloud.com/images/phpcloud-logo-transparency-with-TM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4006" y="3233399"/>
            <a:ext cx="2694328" cy="997020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3" name="Picture 11" descr="C:\Users\Juozas\Documents\personal\talks\images\azureplus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7306" y="4486107"/>
            <a:ext cx="2679365" cy="863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5148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PHP clouds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Similar approaches</a:t>
            </a:r>
          </a:p>
          <a:p>
            <a:r>
              <a:rPr lang="en-US" dirty="0" smtClean="0"/>
              <a:t>Deploy from </a:t>
            </a:r>
            <a:r>
              <a:rPr lang="en-US" dirty="0" err="1" smtClean="0"/>
              <a:t>Git</a:t>
            </a:r>
            <a:r>
              <a:rPr lang="en-US" dirty="0" smtClean="0"/>
              <a:t>/SVN or push</a:t>
            </a:r>
          </a:p>
          <a:p>
            <a:r>
              <a:rPr lang="en-US" dirty="0" smtClean="0"/>
              <a:t>Very simple to deploy</a:t>
            </a:r>
          </a:p>
          <a:p>
            <a:r>
              <a:rPr lang="en-US" dirty="0" smtClean="0"/>
              <a:t>Cheap to run</a:t>
            </a:r>
          </a:p>
          <a:p>
            <a:r>
              <a:rPr lang="en-US" dirty="0" smtClean="0"/>
              <a:t>Out of the box support for tools and frameworks</a:t>
            </a:r>
          </a:p>
          <a:p>
            <a:r>
              <a:rPr lang="en-US" dirty="0" smtClean="0"/>
              <a:t>Horizontal scaling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10276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it works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9218" name="Picture 2" descr="http://farm7.static.flickr.com/6063/6123855470_5fcd86b74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2356137"/>
            <a:ext cx="4896544" cy="3251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3798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Let’s deploy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47664" y="2420888"/>
            <a:ext cx="2736304" cy="3048001"/>
          </a:xfrm>
        </p:spPr>
        <p:txBody>
          <a:bodyPr>
            <a:normAutofit/>
          </a:bodyPr>
          <a:lstStyle/>
          <a:p>
            <a:pPr indent="0" algn="ctr">
              <a:buNone/>
            </a:pPr>
            <a:r>
              <a:rPr lang="en-US" sz="3200" dirty="0" smtClean="0"/>
              <a:t>So you want to deploy to a cloud…</a:t>
            </a:r>
            <a:endParaRPr lang="en-GB" sz="3200" dirty="0"/>
          </a:p>
        </p:txBody>
      </p:sp>
      <p:pic>
        <p:nvPicPr>
          <p:cNvPr id="6146" name="Picture 2" descr="http://images2.wikia.nocookie.net/__cb20100721015857/finalfantasy/images/b/b5/Don_Corne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2132856"/>
            <a:ext cx="2736304" cy="4211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2642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deploy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If internet works</a:t>
            </a:r>
          </a:p>
          <a:p>
            <a:r>
              <a:rPr lang="en-US" dirty="0" smtClean="0"/>
              <a:t>Simple PHP app deployed to </a:t>
            </a:r>
          </a:p>
          <a:p>
            <a:pPr lvl="1"/>
            <a:r>
              <a:rPr lang="en-US" dirty="0" smtClean="0"/>
              <a:t>Orchestra</a:t>
            </a:r>
          </a:p>
          <a:p>
            <a:pPr lvl="1"/>
            <a:r>
              <a:rPr lang="en-US" dirty="0" smtClean="0"/>
              <a:t>Azure+</a:t>
            </a:r>
          </a:p>
          <a:p>
            <a:r>
              <a:rPr lang="en-US" dirty="0" smtClean="0"/>
              <a:t>This is so cool</a:t>
            </a:r>
            <a:endParaRPr lang="en-GB" dirty="0"/>
          </a:p>
        </p:txBody>
      </p:sp>
      <p:pic>
        <p:nvPicPr>
          <p:cNvPr id="8194" name="Picture 2" descr="C:\Users\Juozas\Documents\personal\talks\images\curv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1988840"/>
            <a:ext cx="4000000" cy="3809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7415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Runs on Windows Azure</a:t>
            </a:r>
          </a:p>
          <a:p>
            <a:r>
              <a:rPr lang="en-US" dirty="0" smtClean="0"/>
              <a:t>Microsoft SQL server</a:t>
            </a:r>
          </a:p>
          <a:p>
            <a:r>
              <a:rPr lang="en-US" dirty="0" smtClean="0"/>
              <a:t>Deploy from GIT or push</a:t>
            </a:r>
          </a:p>
          <a:p>
            <a:r>
              <a:rPr lang="en-US" dirty="0" smtClean="0"/>
              <a:t>Choose PHP version</a:t>
            </a:r>
          </a:p>
          <a:p>
            <a:r>
              <a:rPr lang="en-US" dirty="0" smtClean="0"/>
              <a:t>In development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Azure+ </a:t>
            </a:r>
            <a:r>
              <a:rPr lang="en-US" sz="2000" dirty="0" smtClean="0"/>
              <a:t>vs.</a:t>
            </a:r>
            <a:r>
              <a:rPr lang="en-US" dirty="0" smtClean="0"/>
              <a:t> Orchestra</a:t>
            </a:r>
            <a:endParaRPr lang="en-GB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 smtClean="0"/>
              <a:t>Runs on Amazon EC2</a:t>
            </a:r>
          </a:p>
          <a:p>
            <a:r>
              <a:rPr lang="en-US" dirty="0" err="1" smtClean="0"/>
              <a:t>Mysql</a:t>
            </a:r>
            <a:r>
              <a:rPr lang="en-US" dirty="0" smtClean="0"/>
              <a:t>, </a:t>
            </a:r>
            <a:r>
              <a:rPr lang="en-US" dirty="0" err="1" smtClean="0"/>
              <a:t>MongoDB</a:t>
            </a:r>
            <a:r>
              <a:rPr lang="en-US" dirty="0" smtClean="0"/>
              <a:t> etc.</a:t>
            </a:r>
          </a:p>
          <a:p>
            <a:r>
              <a:rPr lang="en-US" dirty="0" smtClean="0"/>
              <a:t>Deploy from GIT</a:t>
            </a:r>
          </a:p>
          <a:p>
            <a:r>
              <a:rPr lang="en-US" dirty="0" smtClean="0"/>
              <a:t>PHP 5.3 (custom)</a:t>
            </a:r>
          </a:p>
          <a:p>
            <a:r>
              <a:rPr lang="en-US" dirty="0" smtClean="0"/>
              <a:t>Stable</a:t>
            </a:r>
            <a:endParaRPr lang="en-GB" dirty="0"/>
          </a:p>
        </p:txBody>
      </p:sp>
      <p:pic>
        <p:nvPicPr>
          <p:cNvPr id="10243" name="Picture 3" descr="C:\Users\Juozas\Documents\personal\talks\images\conflic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4908894"/>
            <a:ext cx="6326221" cy="1973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1173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dirty="0" smtClean="0"/>
              <a:t>Hardcore deploy action</a:t>
            </a:r>
            <a:endParaRPr lang="en-GB" sz="3000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122" name="Picture 2" descr="http://www.25idl.army.mil/deployment/oif%20iraq/predeployment/Big/predeployment%2015Jan04%20deploy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2348880"/>
            <a:ext cx="5976664" cy="3280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6219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1259632" y="1916832"/>
            <a:ext cx="6248400" cy="1457325"/>
          </a:xfrm>
        </p:spPr>
        <p:txBody>
          <a:bodyPr/>
          <a:lstStyle/>
          <a:p>
            <a:r>
              <a:rPr lang="en-US" dirty="0" smtClean="0"/>
              <a:t>Pretty much any app will work, unless…</a:t>
            </a:r>
            <a:endParaRPr lang="en-GB" dirty="0"/>
          </a:p>
        </p:txBody>
      </p:sp>
      <p:pic>
        <p:nvPicPr>
          <p:cNvPr id="7170" name="Picture 2" descr="C:\Users\Juozas\Documents\personal\talks\images\ol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6440" y="3200857"/>
            <a:ext cx="4761905" cy="3657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0583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://images3.wikia.nocookie.net/__cb20100114162807/playcrafter/images/9/94/Climbable_Clou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1651737"/>
            <a:ext cx="5734050" cy="2981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1344714" y="2537560"/>
            <a:ext cx="6400800" cy="1209680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600" kern="1200" cap="all" spc="3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8000" dirty="0" smtClean="0"/>
              <a:t>CLOUD</a:t>
            </a:r>
            <a:endParaRPr lang="en-GB" sz="8000" dirty="0"/>
          </a:p>
        </p:txBody>
      </p:sp>
    </p:spTree>
    <p:extLst>
      <p:ext uri="{BB962C8B-B14F-4D97-AF65-F5344CB8AC3E}">
        <p14:creationId xmlns:p14="http://schemas.microsoft.com/office/powerpoint/2010/main" val="3679418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YOUR app should be…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Don’t use local disk/storage</a:t>
            </a:r>
          </a:p>
          <a:p>
            <a:pPr lvl="1"/>
            <a:r>
              <a:rPr lang="en-US" dirty="0" smtClean="0"/>
              <a:t>Sessions</a:t>
            </a:r>
          </a:p>
          <a:p>
            <a:pPr lvl="1"/>
            <a:r>
              <a:rPr lang="en-US" dirty="0" smtClean="0"/>
              <a:t>Files</a:t>
            </a:r>
          </a:p>
          <a:p>
            <a:r>
              <a:rPr lang="en-US" dirty="0" smtClean="0"/>
              <a:t>Don’t expect things to exist</a:t>
            </a:r>
            <a:endParaRPr lang="en-GB" dirty="0"/>
          </a:p>
          <a:p>
            <a:r>
              <a:rPr lang="en-US" dirty="0" smtClean="0"/>
              <a:t>Latency between servers</a:t>
            </a:r>
          </a:p>
          <a:p>
            <a:r>
              <a:rPr lang="en-US" dirty="0" smtClean="0"/>
              <a:t>Shared state</a:t>
            </a:r>
          </a:p>
          <a:p>
            <a:r>
              <a:rPr lang="en-US" dirty="0" smtClean="0"/>
              <a:t>Abstract enough, no direct calls</a:t>
            </a:r>
          </a:p>
        </p:txBody>
      </p:sp>
    </p:spTree>
    <p:extLst>
      <p:ext uri="{BB962C8B-B14F-4D97-AF65-F5344CB8AC3E}">
        <p14:creationId xmlns:p14="http://schemas.microsoft.com/office/powerpoint/2010/main" val="3256548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Share nothing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Makes horizontal scaling impossible</a:t>
            </a:r>
          </a:p>
          <a:p>
            <a:r>
              <a:rPr lang="en-US" dirty="0" smtClean="0"/>
              <a:t>State stored between server</a:t>
            </a:r>
          </a:p>
          <a:p>
            <a:r>
              <a:rPr lang="en-US" dirty="0" smtClean="0"/>
              <a:t>Application files in network drive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49069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Much more easier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If you use a framework</a:t>
            </a:r>
          </a:p>
          <a:p>
            <a:pPr lvl="1"/>
            <a:r>
              <a:rPr lang="en-US" dirty="0" smtClean="0"/>
              <a:t>Stops you from doing stupid things</a:t>
            </a:r>
          </a:p>
          <a:p>
            <a:r>
              <a:rPr lang="en-US" dirty="0" smtClean="0"/>
              <a:t>Abstract database interactions</a:t>
            </a:r>
          </a:p>
          <a:p>
            <a:pPr lvl="1"/>
            <a:r>
              <a:rPr lang="en-US" dirty="0" smtClean="0"/>
              <a:t>Using ORM</a:t>
            </a:r>
          </a:p>
          <a:p>
            <a:r>
              <a:rPr lang="en-US" dirty="0" smtClean="0"/>
              <a:t>Don’t try to do things with PHP which are not meant to be done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05331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Leverage services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API wrappers and SDK available in PHP</a:t>
            </a:r>
          </a:p>
          <a:p>
            <a:r>
              <a:rPr lang="en-US" dirty="0" smtClean="0"/>
              <a:t>Store files in CDN</a:t>
            </a:r>
          </a:p>
          <a:p>
            <a:r>
              <a:rPr lang="en-US" dirty="0" smtClean="0"/>
              <a:t>Use cloud databases</a:t>
            </a:r>
          </a:p>
          <a:p>
            <a:r>
              <a:rPr lang="en-US" dirty="0" smtClean="0"/>
              <a:t>Manage the service</a:t>
            </a:r>
          </a:p>
          <a:p>
            <a:r>
              <a:rPr lang="en-US" dirty="0" smtClean="0"/>
              <a:t>Automate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06714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Deploy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 like to push code</a:t>
            </a:r>
          </a:p>
          <a:p>
            <a:r>
              <a:rPr lang="en-US" i="1" dirty="0" smtClean="0"/>
              <a:t>Deploy</a:t>
            </a:r>
            <a:r>
              <a:rPr lang="en-US" dirty="0" smtClean="0"/>
              <a:t> branch in a repository is fine too</a:t>
            </a:r>
          </a:p>
          <a:p>
            <a:r>
              <a:rPr lang="en-US" dirty="0" smtClean="0"/>
              <a:t>Use automated scripts</a:t>
            </a:r>
          </a:p>
          <a:p>
            <a:pPr lvl="1"/>
            <a:r>
              <a:rPr lang="en-US" dirty="0" smtClean="0"/>
              <a:t>Preconfigure apps</a:t>
            </a:r>
          </a:p>
          <a:p>
            <a:pPr lvl="1"/>
            <a:r>
              <a:rPr lang="en-US" dirty="0" smtClean="0"/>
              <a:t>You don’t get access to </a:t>
            </a:r>
            <a:r>
              <a:rPr lang="en-US" dirty="0" err="1" smtClean="0"/>
              <a:t>PaaS</a:t>
            </a:r>
            <a:r>
              <a:rPr lang="en-US" dirty="0" smtClean="0"/>
              <a:t> servers</a:t>
            </a:r>
          </a:p>
          <a:p>
            <a:r>
              <a:rPr lang="en-US" dirty="0" smtClean="0"/>
              <a:t>Forget about FTP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40514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098" name="Picture 2" descr="http://fwallpapers.com/files/imagecache/1024x768/images/bsod-xp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6" y="-69777"/>
            <a:ext cx="9321551" cy="6991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3364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Unhappy cloud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2051" name="Picture 3" descr="C:\Users\Juozas\Documents\personal\talks\images\clou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2267306"/>
            <a:ext cx="4121498" cy="3984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1754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Can be down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indent="0">
              <a:buNone/>
            </a:pPr>
            <a:r>
              <a:rPr lang="en-GB" sz="2400" dirty="0" smtClean="0"/>
              <a:t>“A </a:t>
            </a:r>
            <a:r>
              <a:rPr lang="en-GB" sz="2400" dirty="0"/>
              <a:t>lightning strike in Dublin, Ireland knocked Amazon's European cloud services offline Sunday and some customers were expected to be down for up to two </a:t>
            </a:r>
            <a:r>
              <a:rPr lang="en-GB" sz="2400" dirty="0" smtClean="0"/>
              <a:t>days” – Information Week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3799936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Can be down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indent="0">
              <a:buNone/>
            </a:pPr>
            <a:r>
              <a:rPr lang="en-GB" sz="2400" dirty="0" smtClean="0"/>
              <a:t>“</a:t>
            </a:r>
            <a:r>
              <a:rPr lang="en-GB" sz="2400" dirty="0"/>
              <a:t>Sites across the U.S. went offline for up to 12 hours yesterday as Amazon's northern Virginia data centre was hit by a series of </a:t>
            </a:r>
            <a:r>
              <a:rPr lang="en-GB" sz="2400" dirty="0" smtClean="0"/>
              <a:t>outages” – Daily Mail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2516002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Can be down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indent="0">
              <a:buNone/>
            </a:pPr>
            <a:r>
              <a:rPr lang="en-GB" sz="2400" dirty="0"/>
              <a:t>“During a routine operating system upgrade on Friday (March 13th), the deployment service within Windows Azure began to slow down due to networking issues. </a:t>
            </a:r>
            <a:r>
              <a:rPr lang="en-GB" sz="2400" dirty="0" smtClean="0"/>
              <a:t>This </a:t>
            </a:r>
            <a:r>
              <a:rPr lang="en-GB" sz="2400" dirty="0"/>
              <a:t>caused a large number of servers to time out and </a:t>
            </a:r>
            <a:r>
              <a:rPr lang="en-GB" sz="2400" dirty="0" smtClean="0"/>
              <a:t>fail” – MSDN blog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3023241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Someone’s imagination?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3075" name="Picture 3" descr="C:\Users\Juozas\Documents\personal\talks\images\memory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2258052"/>
            <a:ext cx="2810985" cy="3992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0361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Unhappy cloud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It’s not magically reliable</a:t>
            </a:r>
          </a:p>
          <a:p>
            <a:r>
              <a:rPr lang="en-US" dirty="0" smtClean="0"/>
              <a:t>It can be less reliable than on-premises server</a:t>
            </a:r>
          </a:p>
          <a:p>
            <a:pPr lvl="1"/>
            <a:r>
              <a:rPr lang="en-US" dirty="0" smtClean="0"/>
              <a:t>Need multiple instances</a:t>
            </a:r>
          </a:p>
          <a:p>
            <a:pPr lvl="1"/>
            <a:r>
              <a:rPr lang="en-US" dirty="0" smtClean="0"/>
              <a:t>Load balancer</a:t>
            </a:r>
          </a:p>
          <a:p>
            <a:r>
              <a:rPr lang="en-US" dirty="0" smtClean="0"/>
              <a:t>Deploy across data centers</a:t>
            </a:r>
          </a:p>
          <a:p>
            <a:r>
              <a:rPr lang="en-US" dirty="0" smtClean="0"/>
              <a:t>Hybrid cloud</a:t>
            </a:r>
            <a:r>
              <a:rPr lang="en-US" dirty="0" smtClean="0"/>
              <a:t>, again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35958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Make a choice </a:t>
            </a:r>
            <a:r>
              <a:rPr lang="en-US" dirty="0" err="1" smtClean="0"/>
              <a:t>IaaS</a:t>
            </a:r>
            <a:r>
              <a:rPr lang="en-US" dirty="0" smtClean="0"/>
              <a:t> </a:t>
            </a:r>
            <a:r>
              <a:rPr lang="en-US" dirty="0" err="1" smtClean="0"/>
              <a:t>vs</a:t>
            </a:r>
            <a:r>
              <a:rPr lang="en-US" dirty="0" smtClean="0"/>
              <a:t> </a:t>
            </a:r>
            <a:r>
              <a:rPr lang="en-US" dirty="0" err="1" smtClean="0"/>
              <a:t>PaaS</a:t>
            </a:r>
            <a:endParaRPr lang="en-US" dirty="0" smtClean="0"/>
          </a:p>
          <a:p>
            <a:r>
              <a:rPr lang="en-US" dirty="0" smtClean="0"/>
              <a:t>Try out </a:t>
            </a:r>
            <a:r>
              <a:rPr lang="en-US" dirty="0" err="1" smtClean="0"/>
              <a:t>PaaS</a:t>
            </a:r>
            <a:r>
              <a:rPr lang="en-US" dirty="0" smtClean="0"/>
              <a:t> just for fun (doesn’t cost anything)</a:t>
            </a:r>
          </a:p>
          <a:p>
            <a:r>
              <a:rPr lang="en-US" dirty="0" smtClean="0"/>
              <a:t>Write your apps correctly</a:t>
            </a:r>
          </a:p>
          <a:p>
            <a:r>
              <a:rPr lang="en-US" dirty="0" smtClean="0"/>
              <a:t>Scale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66470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you!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2438400"/>
            <a:ext cx="6400800" cy="3366864"/>
          </a:xfrm>
        </p:spPr>
        <p:txBody>
          <a:bodyPr>
            <a:normAutofit/>
          </a:bodyPr>
          <a:lstStyle/>
          <a:p>
            <a:pPr indent="0">
              <a:buNone/>
            </a:pPr>
            <a:r>
              <a:rPr lang="en-US" dirty="0"/>
              <a:t>Keep in touch</a:t>
            </a:r>
          </a:p>
          <a:p>
            <a:r>
              <a:rPr lang="en-US" dirty="0">
                <a:hlinkClick r:id="rId2"/>
              </a:rPr>
              <a:t>http://juokaz.com</a:t>
            </a:r>
            <a:endParaRPr lang="lt-LT" dirty="0"/>
          </a:p>
          <a:p>
            <a:r>
              <a:rPr lang="lt-LT" dirty="0">
                <a:hlinkClick r:id="rId3"/>
              </a:rPr>
              <a:t>juozas</a:t>
            </a:r>
            <a:r>
              <a:rPr lang="en-US" dirty="0">
                <a:hlinkClick r:id="rId3"/>
              </a:rPr>
              <a:t>@juokaz.com</a:t>
            </a:r>
            <a:endParaRPr lang="en-US" dirty="0"/>
          </a:p>
          <a:p>
            <a:r>
              <a:rPr lang="en-US" dirty="0"/>
              <a:t>twitter: </a:t>
            </a:r>
            <a:r>
              <a:rPr lang="en-US" dirty="0">
                <a:hlinkClick r:id="rId4"/>
              </a:rPr>
              <a:t>@</a:t>
            </a:r>
            <a:r>
              <a:rPr lang="en-US" dirty="0" err="1" smtClean="0">
                <a:hlinkClick r:id="rId4"/>
              </a:rPr>
              <a:t>juokaz</a:t>
            </a:r>
            <a:r>
              <a:rPr lang="en-US" sz="2400" dirty="0" smtClean="0"/>
              <a:t/>
            </a:r>
            <a:br>
              <a:rPr lang="en-US" sz="2400" dirty="0" smtClean="0"/>
            </a:br>
            <a:endParaRPr lang="en-US" sz="2400" dirty="0" smtClean="0"/>
          </a:p>
          <a:p>
            <a:pPr algn="r"/>
            <a:r>
              <a:rPr lang="en-US" sz="2400" dirty="0" smtClean="0"/>
              <a:t>Rate </a:t>
            </a:r>
            <a:r>
              <a:rPr lang="en-US" sz="2400" dirty="0"/>
              <a:t>at </a:t>
            </a:r>
            <a:r>
              <a:rPr lang="en-US" sz="2400" dirty="0">
                <a:hlinkClick r:id="rId5"/>
              </a:rPr>
              <a:t>http://</a:t>
            </a:r>
            <a:r>
              <a:rPr lang="en-US" sz="2400" dirty="0" smtClean="0">
                <a:hlinkClick r:id="rId5"/>
              </a:rPr>
              <a:t>joind.in/4317</a:t>
            </a:r>
            <a:r>
              <a:rPr lang="en-US" sz="2400" dirty="0" smtClean="0"/>
              <a:t> </a:t>
            </a:r>
            <a:endParaRPr lang="en-US" dirty="0"/>
          </a:p>
          <a:p>
            <a:pPr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71507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Came to PHP in 2010*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636912"/>
            <a:ext cx="6933032" cy="25456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91130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Y U No - so whatz THAT cloud thing iz???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6109" y="1340768"/>
            <a:ext cx="5634203" cy="4225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9147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cloud means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indent="0">
              <a:buNone/>
            </a:pPr>
            <a:r>
              <a:rPr lang="en-GB" sz="2800" dirty="0" smtClean="0"/>
              <a:t>“A model for consumption &amp; delivery on the internet where ﬂexibility is essential &amp; can be guaranteed through abstraction” – </a:t>
            </a:r>
            <a:r>
              <a:rPr lang="en-GB" sz="2400" dirty="0" err="1" smtClean="0"/>
              <a:t>Thijs</a:t>
            </a:r>
            <a:r>
              <a:rPr lang="en-GB" sz="2400" dirty="0" smtClean="0"/>
              <a:t> </a:t>
            </a:r>
            <a:r>
              <a:rPr lang="en-GB" sz="2400" dirty="0" err="1" smtClean="0"/>
              <a:t>Feryn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3104758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Enough of this *cloud*</a:t>
            </a:r>
            <a:endParaRPr lang="en-GB" dirty="0"/>
          </a:p>
        </p:txBody>
      </p:sp>
      <p:pic>
        <p:nvPicPr>
          <p:cNvPr id="1026" name="Picture 2" descr="http://hopkintonlibraries.wikispaces.com/file/view/weather.gif/89764963/weather.gif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2348880"/>
            <a:ext cx="4320480" cy="3109645"/>
          </a:xfrm>
          <a:prstGeom prst="rect">
            <a:avLst/>
          </a:prstGeom>
          <a:noFill/>
          <a:effectLst>
            <a:glow rad="25400">
              <a:schemeClr val="tx1">
                <a:lumMod val="85000"/>
                <a:lumOff val="15000"/>
                <a:alpha val="90000"/>
              </a:schemeClr>
            </a:glow>
            <a:outerShdw blurRad="50800" dist="38100" dir="8100000" sx="101000" sy="101000" algn="tr" rotWithShape="0">
              <a:prstClr val="black">
                <a:alpha val="40000"/>
              </a:prstClr>
            </a:outerShdw>
            <a:softEdge rad="508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122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337758" y="1772816"/>
            <a:ext cx="6400800" cy="1728192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600" kern="1200" cap="all" spc="3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/>
              <a:t>IF YOU TAKE ONE thing out of this presentation</a:t>
            </a:r>
            <a:endParaRPr lang="en-GB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371600" y="4327993"/>
            <a:ext cx="6400800" cy="750321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600" kern="1200" cap="all" spc="3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/>
              <a:t>What would THAT be?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62555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uture">
  <a:themeElements>
    <a:clrScheme name="Pushpin">
      <a:dk1>
        <a:sysClr val="windowText" lastClr="000000"/>
      </a:dk1>
      <a:lt1>
        <a:sysClr val="window" lastClr="FFFFFF"/>
      </a:lt1>
      <a:dk2>
        <a:srgbClr val="465E9C"/>
      </a:dk2>
      <a:lt2>
        <a:srgbClr val="CCDDEA"/>
      </a:lt2>
      <a:accent1>
        <a:srgbClr val="FDA023"/>
      </a:accent1>
      <a:accent2>
        <a:srgbClr val="AA2B1E"/>
      </a:accent2>
      <a:accent3>
        <a:srgbClr val="71685C"/>
      </a:accent3>
      <a:accent4>
        <a:srgbClr val="64A73B"/>
      </a:accent4>
      <a:accent5>
        <a:srgbClr val="EB5605"/>
      </a:accent5>
      <a:accent6>
        <a:srgbClr val="B9CA1A"/>
      </a:accent6>
      <a:hlink>
        <a:srgbClr val="D83E2C"/>
      </a:hlink>
      <a:folHlink>
        <a:srgbClr val="ED7D27"/>
      </a:folHlink>
    </a:clrScheme>
    <a:fontScheme name="Black Tie">
      <a:majorFont>
        <a:latin typeface="Garamond"/>
        <a:ea typeface=""/>
        <a:cs typeface=""/>
        <a:font script="Grek" typeface="Constantia"/>
        <a:font script="Cyrl" typeface="Constantia"/>
        <a:font script="Jpan" typeface="ＭＳ Ｐ明朝"/>
        <a:font script="Hang" typeface="궁서"/>
        <a:font script="Hans" typeface="仿宋"/>
        <a:font script="Hant" typeface="標楷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aramond"/>
        <a:ea typeface=""/>
        <a:cs typeface=""/>
        <a:font script="Grek" typeface="Constantia"/>
        <a:font script="Cyrl" typeface="Constantia"/>
        <a:font script="Jpan" typeface="ＭＳ Ｐ明朝"/>
        <a:font script="Hang" typeface="궁서"/>
        <a:font script="Hans" typeface="仿宋"/>
        <a:font script="Hant" typeface="標楷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70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100000" r="100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30000"/>
                <a:satMod val="200000"/>
              </a:schemeClr>
              <a:schemeClr val="phClr">
                <a:tint val="20000"/>
              </a:schemeClr>
            </a:duotone>
          </a:blip>
          <a:stretch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Couture</Template>
  <TotalTime>336</TotalTime>
  <Words>713</Words>
  <Application>Microsoft Office PowerPoint</Application>
  <PresentationFormat>On-screen Show (4:3)</PresentationFormat>
  <Paragraphs>159</Paragraphs>
  <Slides>42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3" baseType="lpstr">
      <vt:lpstr>Couture</vt:lpstr>
      <vt:lpstr>PHP in the Cloud</vt:lpstr>
      <vt:lpstr>Who is this guy?</vt:lpstr>
      <vt:lpstr>PowerPoint Presentation</vt:lpstr>
      <vt:lpstr>Someone’s imagination?</vt:lpstr>
      <vt:lpstr>Came to PHP in 2010*</vt:lpstr>
      <vt:lpstr>PowerPoint Presentation</vt:lpstr>
      <vt:lpstr>What cloud means</vt:lpstr>
      <vt:lpstr>Enough of this *cloud*</vt:lpstr>
      <vt:lpstr>PowerPoint Presentation</vt:lpstr>
      <vt:lpstr>Cloud drinking game</vt:lpstr>
      <vt:lpstr>Layers</vt:lpstr>
      <vt:lpstr>Iaas vs Paas</vt:lpstr>
      <vt:lpstr>Why would I want that?</vt:lpstr>
      <vt:lpstr>You want this because</vt:lpstr>
      <vt:lpstr>Zynga case</vt:lpstr>
      <vt:lpstr>Cloud ready app</vt:lpstr>
      <vt:lpstr>Clouds</vt:lpstr>
      <vt:lpstr>clouds</vt:lpstr>
      <vt:lpstr>setting servers up is not easy</vt:lpstr>
      <vt:lpstr>This talk is about PaaS</vt:lpstr>
      <vt:lpstr>PHP community moving</vt:lpstr>
      <vt:lpstr>PHP clouds</vt:lpstr>
      <vt:lpstr>PHP clouds</vt:lpstr>
      <vt:lpstr>How it works</vt:lpstr>
      <vt:lpstr>Let’s deploy</vt:lpstr>
      <vt:lpstr>Let’s deploy</vt:lpstr>
      <vt:lpstr>Azure+ vs. Orchestra</vt:lpstr>
      <vt:lpstr>Hardcore deploy action</vt:lpstr>
      <vt:lpstr>Pretty much any app will work, unless…</vt:lpstr>
      <vt:lpstr>YOUR app should be…</vt:lpstr>
      <vt:lpstr>Share nothing</vt:lpstr>
      <vt:lpstr>Much more easier</vt:lpstr>
      <vt:lpstr>Leverage services</vt:lpstr>
      <vt:lpstr>Deploy</vt:lpstr>
      <vt:lpstr>PowerPoint Presentation</vt:lpstr>
      <vt:lpstr>Unhappy cloud</vt:lpstr>
      <vt:lpstr>Can be down</vt:lpstr>
      <vt:lpstr>Can be down</vt:lpstr>
      <vt:lpstr>Can be down</vt:lpstr>
      <vt:lpstr>Unhappy cloud</vt:lpstr>
      <vt:lpstr>Conclusion</vt:lpstr>
      <vt:lpstr>Thank you!</vt:lpstr>
    </vt:vector>
  </TitlesOfParts>
  <Company>HP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PHP in the Cloud</dc:title>
  <dc:creator>Juozas</dc:creator>
  <cp:lastModifiedBy>Juozas</cp:lastModifiedBy>
  <cp:revision>46</cp:revision>
  <dcterms:created xsi:type="dcterms:W3CDTF">2011-10-26T22:06:11Z</dcterms:created>
  <dcterms:modified xsi:type="dcterms:W3CDTF">2011-10-28T10:13:10Z</dcterms:modified>
</cp:coreProperties>
</file>